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734B-C669-ACC5-06DF-5455870E2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21BB0E-4A0A-3A0E-F8FD-8E8FF9C8B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5A41B-976F-FF1B-39D9-2EDE60F1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F9DE-882A-C1CB-0F92-50E356BF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CB8E7-F1DF-DC7E-7969-120C3169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0B47-7E59-8103-242A-246B23E8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35B3F-CCA4-1288-FD2D-0B0CEC8F3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886B0-23FC-E9B6-D716-4C3AA601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F2ED2-EE5F-0B34-1786-8321A1C7F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9EAEA-591A-56E3-B8E2-CB24004B7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8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F5F096-DE32-01F4-011B-C2FB9441E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3D264-FFAC-B1EA-FFB6-8670D8D84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D0E4B-6778-1F9C-68AC-0713C3C7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4677D-9A2E-54BF-9C9F-90DCE2A2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68C32-5832-FA5A-E94E-3076ED54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03EB-ED65-C874-9A88-097256AA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F574D-5F2D-3669-75A7-1E160102D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F220C-F26C-22C1-CDF9-F11A24B6B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253A3-126E-D680-5750-C8AC9A46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D791C-AC18-595F-BEE8-EFFA5A5B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65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D68D-8815-EC4E-496F-6E6FAB63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29737-0368-37E4-57F7-9A9470BA6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97F9F-9C6A-AA91-5CFC-B15EBE628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93CD8-936D-CE42-020C-A8C37CB4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BAE9B-FD37-F33A-9747-D51C502A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8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E2FD-1D76-AA1E-D162-7506E327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CBE19-A394-73CA-5547-37F02E7C9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7FF73-E25F-1E05-450A-27273B291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6CFFA-708B-06F0-3BB2-C15347E9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694E0-5C14-276C-D781-793CC03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4977-D481-4E6B-B506-D5967D89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B492-0CE2-F813-8735-AF9D729E7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7C736-3CB3-4A80-CCDE-0A2B8DFC2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3C00F-9F9B-2A9D-4814-A903AA381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18041-F300-C7B7-CAEE-BAB708F87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6EBC5-3B42-5334-BC23-BF2B9E6CB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061FC-248E-FA0E-4EEC-B84BC3704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BC9590-A4FB-58E2-09BB-B4E3BB48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9299A-AADE-0D75-8E16-EDDC5F0D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E882-D904-C31C-B5C1-B4FF593A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799B4-43D7-A90C-10E8-9137F6A2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DDE6E-081C-16A7-40C5-0C2760844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5CDA2-FAB7-395A-51D9-0698E096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3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C3786-79D6-8E02-1E84-716B61E1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E80E57-CF3D-270F-DA82-4995C1D3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05C6C-097E-5CE8-8BD7-877A9DB4E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2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FBE9-969B-302B-E741-7D885423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982D5-238C-DF04-EE8E-884710511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3EE88-473D-2EFA-3679-976FF7779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83273-CC93-ED20-58E5-69C0703D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B4C8C-C53C-D9E7-EE6F-FE8DF006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7AE1F-2C7B-6386-7B7C-16FA97D8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6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79C9-33C6-E363-8005-8EE07E01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E79F8-19B3-C170-8710-06A6919AB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AA33A-40DA-DB76-E048-4BDF2822C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564FD-8011-3B07-D679-D08F9044A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E5056-35D1-B9DC-3713-220999B2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9F788-9FE3-A1D9-BD01-C763141E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9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C1DE09-BF02-085B-3654-BA48B97E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E4324-1B03-B04F-6884-E180DA5C1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96703-6888-6209-A7D4-A20C0D5D6B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58A54-7B3B-46A5-A10E-550CF0DEB79D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C92D9-60D3-63D8-EB53-8FB197FC13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1B5C0-8664-2DA9-2731-E13682F8B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4810-8116-4907-8C0F-7B9215799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7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82AC-5AAA-FD8D-B303-85A9D9B16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of Electrical Motor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B17BD-69A3-E713-28E0-F8679FC10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DC29-C85D-4E0B-E42D-6E755A91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58951" cy="501650"/>
          </a:xfrm>
        </p:spPr>
        <p:txBody>
          <a:bodyPr>
            <a:normAutofit fontScale="90000"/>
          </a:bodyPr>
          <a:lstStyle/>
          <a:p>
            <a:r>
              <a:rPr lang="en-US" dirty="0"/>
              <a:t>Technology frontiers for motor – all electric airplane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072BA-EB87-5107-F8F5-5DA4DC0BA325}"/>
              </a:ext>
            </a:extLst>
          </p:cNvPr>
          <p:cNvSpPr txBox="1"/>
          <p:nvPr/>
        </p:nvSpPr>
        <p:spPr>
          <a:xfrm>
            <a:off x="221674" y="11315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https://spectrum.ieee.org/electric-airplane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990BF-5874-BCDA-59F7-A69A3F1E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4" y="1765588"/>
            <a:ext cx="5103129" cy="3960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A99BC-4CD9-D560-18D3-256E2ADB8EC2}"/>
              </a:ext>
            </a:extLst>
          </p:cNvPr>
          <p:cNvSpPr txBox="1"/>
          <p:nvPr/>
        </p:nvSpPr>
        <p:spPr>
          <a:xfrm>
            <a:off x="6957805" y="1084555"/>
            <a:ext cx="416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https://mako-aerospace.com/forerunner/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45BE24-79E2-407E-2321-E3756532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884" y="1776258"/>
            <a:ext cx="5859442" cy="39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9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A0F3-2E7F-A940-B441-C5B329FE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Condition Monitoring</a:t>
            </a:r>
          </a:p>
        </p:txBody>
      </p:sp>
      <p:pic>
        <p:nvPicPr>
          <p:cNvPr id="4098" name="Picture 2" descr="Enging releases Motor Condition Monitoring (MCM) solution">
            <a:extLst>
              <a:ext uri="{FF2B5EF4-FFF2-40B4-BE49-F238E27FC236}">
                <a16:creationId xmlns:a16="http://schemas.microsoft.com/office/drawing/2014/main" id="{5F5CAC60-9217-0A5F-8B72-B0F623F6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801389"/>
            <a:ext cx="10233064" cy="46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2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E1AB-6226-6E83-974F-8D60DE21C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electrical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6AC7-89B6-D901-A4AC-9AEFE684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https://www.youtube.com/watch?v=S7OArwPXWek</a:t>
            </a:r>
          </a:p>
        </p:txBody>
      </p:sp>
    </p:spTree>
    <p:extLst>
      <p:ext uri="{BB962C8B-B14F-4D97-AF65-F5344CB8AC3E}">
        <p14:creationId xmlns:p14="http://schemas.microsoft.com/office/powerpoint/2010/main" val="15963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837E-6DDF-4C82-2C4A-62F0259A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Induction motor and Permanent Magnet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4ECC-6DF3-330C-DA2F-2E4345C2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https://www.youtube.com/watch?v=esUb7Zy5Oio</a:t>
            </a:r>
          </a:p>
        </p:txBody>
      </p:sp>
    </p:spTree>
    <p:extLst>
      <p:ext uri="{BB962C8B-B14F-4D97-AF65-F5344CB8AC3E}">
        <p14:creationId xmlns:p14="http://schemas.microsoft.com/office/powerpoint/2010/main" val="107776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88A54-1EF5-5577-0E43-67CE76DC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engineers and scientists working on in the field of electrical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8C846-7C0C-9808-80E4-29FFDE6A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Motor Design</a:t>
            </a:r>
          </a:p>
          <a:p>
            <a:pPr lvl="1"/>
            <a:r>
              <a:rPr lang="en-US" dirty="0"/>
              <a:t>New motor types/topologies</a:t>
            </a:r>
          </a:p>
          <a:p>
            <a:pPr lvl="1"/>
            <a:r>
              <a:rPr lang="en-US" dirty="0"/>
              <a:t>Optimize designs</a:t>
            </a:r>
          </a:p>
          <a:p>
            <a:r>
              <a:rPr lang="en-US" dirty="0"/>
              <a:t>Motor analysis</a:t>
            </a:r>
          </a:p>
          <a:p>
            <a:r>
              <a:rPr lang="en-US" dirty="0"/>
              <a:t>Motor control</a:t>
            </a:r>
          </a:p>
          <a:p>
            <a:r>
              <a:rPr lang="en-US" dirty="0"/>
              <a:t>Condition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5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Topologies of the motors. (a) Conventional IPM motor. (b) Initial... |  Download Scientific Diagram">
            <a:extLst>
              <a:ext uri="{FF2B5EF4-FFF2-40B4-BE49-F238E27FC236}">
                <a16:creationId xmlns:a16="http://schemas.microsoft.com/office/drawing/2014/main" id="{71787A67-69A9-5057-C976-602E6F11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76275"/>
            <a:ext cx="4468813" cy="14700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pe and Topology Optimization of Electrical Machines">
            <a:extLst>
              <a:ext uri="{FF2B5EF4-FFF2-40B4-BE49-F238E27FC236}">
                <a16:creationId xmlns:a16="http://schemas.microsoft.com/office/drawing/2014/main" id="{0B57302A-7390-5A2B-851A-CBA09D39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40" y="583553"/>
            <a:ext cx="3013075" cy="14700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vel set topology optimization of synchronous reluctance machines using a  body-fitted mesh representation | SpringerLink">
            <a:extLst>
              <a:ext uri="{FF2B5EF4-FFF2-40B4-BE49-F238E27FC236}">
                <a16:creationId xmlns:a16="http://schemas.microsoft.com/office/drawing/2014/main" id="{E95D2F0B-15C6-A05E-545A-66815C8EB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08"/>
          <a:stretch/>
        </p:blipFill>
        <p:spPr bwMode="auto">
          <a:xfrm>
            <a:off x="357189" y="2612922"/>
            <a:ext cx="2036883" cy="1578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ree-dimensional PDESMs. (a) Radial flux topology. (b) Axial flux... |  Download Scientific Diagram">
            <a:extLst>
              <a:ext uri="{FF2B5EF4-FFF2-40B4-BE49-F238E27FC236}">
                <a16:creationId xmlns:a16="http://schemas.microsoft.com/office/drawing/2014/main" id="{71048A0F-5ACB-B11D-4B1C-751B1A91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405" y="668187"/>
            <a:ext cx="2989406" cy="40085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BFF0A-2016-86D8-105C-5780F658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Motor Design – New Topology</a:t>
            </a:r>
          </a:p>
        </p:txBody>
      </p:sp>
      <p:pic>
        <p:nvPicPr>
          <p:cNvPr id="1034" name="Picture 10" descr="Evolution of synchronous reluctance machines (SynRMs) showing different...  | Download Scientific Diagram">
            <a:extLst>
              <a:ext uri="{FF2B5EF4-FFF2-40B4-BE49-F238E27FC236}">
                <a16:creationId xmlns:a16="http://schemas.microsoft.com/office/drawing/2014/main" id="{46FBEE52-8F26-A029-AB8A-A00B595C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75" y="2520143"/>
            <a:ext cx="3273425" cy="181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">
            <a:extLst>
              <a:ext uri="{FF2B5EF4-FFF2-40B4-BE49-F238E27FC236}">
                <a16:creationId xmlns:a16="http://schemas.microsoft.com/office/drawing/2014/main" id="{F081D8F4-3A2E-5D6B-0576-37E8E1CA3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303" y="2701926"/>
            <a:ext cx="238125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4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A243-25D3-34C5-C746-533B2CA9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Optimization</a:t>
            </a:r>
          </a:p>
        </p:txBody>
      </p:sp>
      <p:pic>
        <p:nvPicPr>
          <p:cNvPr id="2050" name="Picture 2" descr="E-Motor Design Using Multiphysics Optimization">
            <a:extLst>
              <a:ext uri="{FF2B5EF4-FFF2-40B4-BE49-F238E27FC236}">
                <a16:creationId xmlns:a16="http://schemas.microsoft.com/office/drawing/2014/main" id="{CE3BAB77-E109-847C-F227-49374D746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914525"/>
            <a:ext cx="5614988" cy="31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F2E31-7E91-C03E-9054-B4CCBB1F7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365" y="365125"/>
            <a:ext cx="4512435" cy="2357437"/>
          </a:xfrm>
          <a:prstGeom prst="rect">
            <a:avLst/>
          </a:prstGeom>
        </p:spPr>
      </p:pic>
      <p:pic>
        <p:nvPicPr>
          <p:cNvPr id="2054" name="Picture 6" descr="Applsci 10 06653 g011">
            <a:extLst>
              <a:ext uri="{FF2B5EF4-FFF2-40B4-BE49-F238E27FC236}">
                <a16:creationId xmlns:a16="http://schemas.microsoft.com/office/drawing/2014/main" id="{75CAED7B-057D-B93C-C4E9-DD8BB2F08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6" b="15831"/>
          <a:stretch/>
        </p:blipFill>
        <p:spPr bwMode="auto">
          <a:xfrm>
            <a:off x="6396039" y="2903537"/>
            <a:ext cx="5421916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92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A922-451F-BE3D-A0AE-E9DF9A7D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Motor Analysis – Finite element</a:t>
            </a:r>
            <a:endParaRPr lang="en-US" dirty="0"/>
          </a:p>
        </p:txBody>
      </p:sp>
      <p:pic>
        <p:nvPicPr>
          <p:cNvPr id="3076" name="Picture 4" descr="Two-dimensional finite element analysis of three-phase motor | Download  Scientific Diagram">
            <a:extLst>
              <a:ext uri="{FF2B5EF4-FFF2-40B4-BE49-F238E27FC236}">
                <a16:creationId xmlns:a16="http://schemas.microsoft.com/office/drawing/2014/main" id="{1AD20658-A949-EC56-9C44-55BB41AA8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07" y="2260741"/>
            <a:ext cx="3257550" cy="233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esh for the 37 kW induction motor, generated with SMEKlib. Axis units... |  Download Scientific Diagram">
            <a:extLst>
              <a:ext uri="{FF2B5EF4-FFF2-40B4-BE49-F238E27FC236}">
                <a16:creationId xmlns:a16="http://schemas.microsoft.com/office/drawing/2014/main" id="{7E60361A-C25F-9514-264A-41BD453B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2" y="1690688"/>
            <a:ext cx="3228550" cy="31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izing equation and Finite Element Analysis optimum design of axial-flux  permanent-magnet motor for electric vehicle direct drive | Semantic Scholar">
            <a:extLst>
              <a:ext uri="{FF2B5EF4-FFF2-40B4-BE49-F238E27FC236}">
                <a16:creationId xmlns:a16="http://schemas.microsoft.com/office/drawing/2014/main" id="{586ADCD6-BCF0-4698-1F50-A8988E20B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57" y="1158875"/>
            <a:ext cx="416471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42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DC29-C85D-4E0B-E42D-6E755A91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1650"/>
          </a:xfrm>
        </p:spPr>
        <p:txBody>
          <a:bodyPr>
            <a:normAutofit fontScale="90000"/>
          </a:bodyPr>
          <a:lstStyle/>
          <a:p>
            <a:r>
              <a:rPr lang="en-US" dirty="0"/>
              <a:t>Technology frontiers for motor – EV motor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31E8C-F72E-550D-660D-F7D423D2F3CB}"/>
              </a:ext>
            </a:extLst>
          </p:cNvPr>
          <p:cNvSpPr txBox="1"/>
          <p:nvPr/>
        </p:nvSpPr>
        <p:spPr>
          <a:xfrm>
            <a:off x="35038" y="3981908"/>
            <a:ext cx="44415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https://www.smithsonianmag.com/innovation/this-17-year-old-designed-a-motor-that-could-potentially-transform-the-electric-car-industry-180980550/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363A2-7471-4289-AE3E-AD357718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01" y="1201025"/>
            <a:ext cx="3809949" cy="2446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81440-AE10-6C4B-E615-FBD7507C7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014" y="989055"/>
            <a:ext cx="3905936" cy="2870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92FBE4-EC03-31E3-C5A4-23DDE60F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854" y="989055"/>
            <a:ext cx="3313645" cy="396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531217-FBBF-3E46-E19F-2B74AFC6972D}"/>
              </a:ext>
            </a:extLst>
          </p:cNvPr>
          <p:cNvSpPr txBox="1"/>
          <p:nvPr/>
        </p:nvSpPr>
        <p:spPr>
          <a:xfrm>
            <a:off x="8648093" y="5073734"/>
            <a:ext cx="3431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https://yasa.com/news/mercedes-benz-vision-one-eleven/</a:t>
            </a:r>
          </a:p>
        </p:txBody>
      </p:sp>
    </p:spTree>
    <p:extLst>
      <p:ext uri="{BB962C8B-B14F-4D97-AF65-F5344CB8AC3E}">
        <p14:creationId xmlns:p14="http://schemas.microsoft.com/office/powerpoint/2010/main" val="140769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irect Drive Wind Turbines">
            <a:extLst>
              <a:ext uri="{FF2B5EF4-FFF2-40B4-BE49-F238E27FC236}">
                <a16:creationId xmlns:a16="http://schemas.microsoft.com/office/drawing/2014/main" id="{36DC99A7-A54F-3D44-D366-AE6FDEC2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26" y="3540032"/>
            <a:ext cx="4617623" cy="321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0DC29-C85D-4E0B-E42D-6E755A91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1650"/>
          </a:xfrm>
        </p:spPr>
        <p:txBody>
          <a:bodyPr>
            <a:normAutofit fontScale="90000"/>
          </a:bodyPr>
          <a:lstStyle/>
          <a:p>
            <a:r>
              <a:rPr lang="en-US" dirty="0"/>
              <a:t>Technology frontiers for motor – Direct Drive Wind Turbine</a:t>
            </a:r>
          </a:p>
        </p:txBody>
      </p:sp>
      <p:pic>
        <p:nvPicPr>
          <p:cNvPr id="1026" name="Picture 2" descr="How It Works: The Next-Gen Wind Turbine | Popular Science">
            <a:extLst>
              <a:ext uri="{FF2B5EF4-FFF2-40B4-BE49-F238E27FC236}">
                <a16:creationId xmlns:a16="http://schemas.microsoft.com/office/drawing/2014/main" id="{558E4B8D-C575-DD7A-6ECA-A973C082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21" y="866776"/>
            <a:ext cx="4029060" cy="296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anced Wind Turbine Drivetrain Trends and Opportunities | Department of  Energy">
            <a:extLst>
              <a:ext uri="{FF2B5EF4-FFF2-40B4-BE49-F238E27FC236}">
                <a16:creationId xmlns:a16="http://schemas.microsoft.com/office/drawing/2014/main" id="{8E5A61D7-4868-CEDD-7596-4E67B6701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7" r="41325" b="15777"/>
          <a:stretch/>
        </p:blipFill>
        <p:spPr bwMode="auto">
          <a:xfrm>
            <a:off x="3061635" y="1150891"/>
            <a:ext cx="2839102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sign and analysis of a direct-drive wind power generator with ultra-high  torque density: Journal of Applied Physics: Vol 117, No 17">
            <a:extLst>
              <a:ext uri="{FF2B5EF4-FFF2-40B4-BE49-F238E27FC236}">
                <a16:creationId xmlns:a16="http://schemas.microsoft.com/office/drawing/2014/main" id="{CB69B797-E114-E948-E518-0BFB982F4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4250775"/>
            <a:ext cx="3886638" cy="21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618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146</Words>
  <Application>Microsoft Office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Introduction of Electrical Motor</vt:lpstr>
      <vt:lpstr>What is electrical motor</vt:lpstr>
      <vt:lpstr>Induction motor and Permanent Magnet motor</vt:lpstr>
      <vt:lpstr>What are engineers and scientists working on in the field of electrical motors</vt:lpstr>
      <vt:lpstr>Motor Design – New Topology</vt:lpstr>
      <vt:lpstr>Design Optimization</vt:lpstr>
      <vt:lpstr>Motor Analysis – Finite element</vt:lpstr>
      <vt:lpstr>Technology frontiers for motor – EV motor</vt:lpstr>
      <vt:lpstr>Technology frontiers for motor – Direct Drive Wind Turbine</vt:lpstr>
      <vt:lpstr>Technology frontiers for motor – all electric airplane</vt:lpstr>
      <vt:lpstr>Motor Condition Monitoring</vt:lpstr>
    </vt:vector>
  </TitlesOfParts>
  <Company>Toshiba International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Electrical Motor</dc:title>
  <dc:creator>Duan, Yao (TIC)</dc:creator>
  <cp:lastModifiedBy>Duan, Yao (TIC)</cp:lastModifiedBy>
  <cp:revision>4</cp:revision>
  <dcterms:created xsi:type="dcterms:W3CDTF">2023-06-20T17:26:50Z</dcterms:created>
  <dcterms:modified xsi:type="dcterms:W3CDTF">2023-06-22T20:55:44Z</dcterms:modified>
</cp:coreProperties>
</file>